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7" r:id="rId3"/>
    <p:sldId id="288" r:id="rId4"/>
    <p:sldId id="289" r:id="rId5"/>
    <p:sldId id="290" r:id="rId6"/>
    <p:sldId id="256" r:id="rId7"/>
    <p:sldId id="264" r:id="rId8"/>
    <p:sldId id="263" r:id="rId9"/>
    <p:sldId id="265" r:id="rId10"/>
    <p:sldId id="266" r:id="rId11"/>
    <p:sldId id="273" r:id="rId12"/>
    <p:sldId id="274" r:id="rId13"/>
    <p:sldId id="275" r:id="rId14"/>
    <p:sldId id="276" r:id="rId15"/>
    <p:sldId id="277" r:id="rId16"/>
    <p:sldId id="278" r:id="rId17"/>
    <p:sldId id="267" r:id="rId18"/>
    <p:sldId id="268" r:id="rId19"/>
    <p:sldId id="269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70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76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96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4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00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50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37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88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95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45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04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54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1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4FEBA-40B3-4EB7-8E84-19AA77D2A200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D3483-B0B7-45BD-AA02-ABC0561A30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99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m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"/>
          <a:stretch/>
        </p:blipFill>
        <p:spPr>
          <a:xfrm>
            <a:off x="1093253" y="196341"/>
            <a:ext cx="9795572" cy="6626862"/>
          </a:xfrm>
        </p:spPr>
      </p:pic>
      <p:sp>
        <p:nvSpPr>
          <p:cNvPr id="5" name="Прямоугольник 4"/>
          <p:cNvSpPr/>
          <p:nvPr/>
        </p:nvSpPr>
        <p:spPr>
          <a:xfrm>
            <a:off x="539621" y="196341"/>
            <a:ext cx="11114314" cy="622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ru-RU" sz="2400" b="1" dirty="0">
                <a:solidFill>
                  <a:schemeClr val="bg1"/>
                </a:solidFill>
                <a:latin typeface="Canis Minor" pitchFamily="2" charset="0"/>
              </a:rPr>
              <a:t>МИНИСТЕРСТВО </a:t>
            </a:r>
            <a:r>
              <a:rPr lang="ru-RU" sz="2400" b="1" dirty="0" smtClean="0">
                <a:solidFill>
                  <a:schemeClr val="bg1"/>
                </a:solidFill>
                <a:latin typeface="Canis Minor" pitchFamily="2" charset="0"/>
              </a:rPr>
              <a:t>ОБРАЗОВАНИЯ</a:t>
            </a:r>
            <a:r>
              <a:rPr lang="en-US" sz="2400" b="1" dirty="0" smtClean="0">
                <a:solidFill>
                  <a:schemeClr val="bg1"/>
                </a:solidFill>
                <a:latin typeface="Canis Minor" pitchFamily="2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Canis Minor" pitchFamily="2" charset="0"/>
              </a:rPr>
            </a:br>
            <a:r>
              <a:rPr lang="ru-RU" sz="2400" b="1" dirty="0" smtClean="0">
                <a:solidFill>
                  <a:schemeClr val="bg1"/>
                </a:solidFill>
                <a:latin typeface="Canis Minor" pitchFamily="2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Canis Minor" pitchFamily="2" charset="0"/>
              </a:rPr>
              <a:t>РЕСПУБЛИКИ БЕЛАРУСЬ</a:t>
            </a:r>
            <a:endParaRPr lang="ru-RU" sz="2400" dirty="0">
              <a:solidFill>
                <a:schemeClr val="bg1"/>
              </a:solidFill>
              <a:latin typeface="Canis Minor" pitchFamily="2" charset="0"/>
            </a:endParaRP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ru-RU" sz="2400" b="1" dirty="0">
                <a:solidFill>
                  <a:schemeClr val="bg1"/>
                </a:solidFill>
                <a:latin typeface="Canis Minor" pitchFamily="2" charset="0"/>
              </a:rPr>
              <a:t> </a:t>
            </a:r>
            <a:endParaRPr lang="ru-RU" sz="2400" dirty="0">
              <a:solidFill>
                <a:schemeClr val="bg1"/>
              </a:solidFill>
              <a:latin typeface="Canis Minor" pitchFamily="2" charset="0"/>
            </a:endParaRP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</a:rPr>
              <a:t>Учреждение образования 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</a:rPr>
              <a:t>«Гомельский государственный аграрно-экономический колледж»</a:t>
            </a: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endParaRPr lang="ru-RU" sz="2400" dirty="0">
              <a:solidFill>
                <a:schemeClr val="bg1"/>
              </a:solidFill>
              <a:latin typeface="Canis Minor" pitchFamily="2" charset="0"/>
            </a:endParaRP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ru-RU" sz="3200" b="1" dirty="0">
                <a:solidFill>
                  <a:schemeClr val="bg1"/>
                </a:solidFill>
                <a:latin typeface="Canis Minor" pitchFamily="2" charset="0"/>
              </a:rPr>
              <a:t>БЕЛАРУСЬ — КОСМИЧЕСКАЯ ДЕРЖАВА</a:t>
            </a:r>
            <a:endParaRPr lang="ru-RU" sz="2400" dirty="0">
              <a:solidFill>
                <a:schemeClr val="bg1"/>
              </a:solidFill>
              <a:latin typeface="Canis Minor" pitchFamily="2" charset="0"/>
            </a:endParaRPr>
          </a:p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Canis Minor" pitchFamily="2" charset="0"/>
              </a:rPr>
              <a:t> </a:t>
            </a:r>
            <a:endParaRPr lang="ru-RU" dirty="0">
              <a:solidFill>
                <a:schemeClr val="bg1"/>
              </a:solidFill>
              <a:latin typeface="Canis Minor" pitchFamily="2" charset="0"/>
            </a:endParaRPr>
          </a:p>
          <a:p>
            <a:pPr algn="r">
              <a:lnSpc>
                <a:spcPct val="110000"/>
              </a:lnSpc>
              <a:spcAft>
                <a:spcPts val="0"/>
              </a:spcAft>
            </a:pPr>
            <a:endParaRPr lang="en-US" dirty="0" smtClean="0">
              <a:solidFill>
                <a:schemeClr val="bg1"/>
              </a:solidFill>
              <a:latin typeface="Canis Minor" pitchFamily="2" charset="0"/>
            </a:endParaRPr>
          </a:p>
          <a:p>
            <a:pPr algn="r">
              <a:lnSpc>
                <a:spcPct val="110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Исполнители 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проекта: Возчиков Николай Андреевич, </a:t>
            </a:r>
            <a:br>
              <a:rPr lang="ru-RU" dirty="0">
                <a:solidFill>
                  <a:schemeClr val="bg1"/>
                </a:solidFill>
                <a:latin typeface="Canis Minor" pitchFamily="2" charset="0"/>
              </a:rPr>
            </a:b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Горбатый Илья Валерьевич, </a:t>
            </a:r>
            <a:br>
              <a:rPr lang="ru-RU" dirty="0">
                <a:solidFill>
                  <a:schemeClr val="bg1"/>
                </a:solidFill>
                <a:latin typeface="Canis Minor" pitchFamily="2" charset="0"/>
              </a:rPr>
            </a:b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учащиеся гр. ПО-43,</a:t>
            </a:r>
          </a:p>
          <a:p>
            <a:pPr algn="r">
              <a:lnSpc>
                <a:spcPct val="110000"/>
              </a:lnSpc>
              <a:spcAft>
                <a:spcPts val="0"/>
              </a:spcAft>
            </a:pP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Руководитель проекта </a:t>
            </a:r>
            <a:br>
              <a:rPr lang="ru-RU" dirty="0">
                <a:solidFill>
                  <a:schemeClr val="bg1"/>
                </a:solidFill>
                <a:latin typeface="Canis Minor" pitchFamily="2" charset="0"/>
              </a:rPr>
            </a:b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Серикова Светлана Анатольевна- </a:t>
            </a:r>
            <a:br>
              <a:rPr lang="ru-RU" dirty="0">
                <a:solidFill>
                  <a:schemeClr val="bg1"/>
                </a:solidFill>
                <a:latin typeface="Canis Minor" pitchFamily="2" charset="0"/>
              </a:rPr>
            </a:b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преподаватель </a:t>
            </a:r>
            <a:r>
              <a:rPr lang="ru-RU" dirty="0" err="1">
                <a:solidFill>
                  <a:schemeClr val="bg1"/>
                </a:solidFill>
                <a:latin typeface="Canis Minor" pitchFamily="2" charset="0"/>
              </a:rPr>
              <a:t>спецдисциплин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, </a:t>
            </a:r>
            <a:br>
              <a:rPr lang="ru-RU" dirty="0">
                <a:solidFill>
                  <a:schemeClr val="bg1"/>
                </a:solidFill>
                <a:latin typeface="Canis Minor" pitchFamily="2" charset="0"/>
              </a:rPr>
            </a:b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высшей квалификационной категории.</a:t>
            </a:r>
            <a:endParaRPr lang="ru-RU" dirty="0">
              <a:solidFill>
                <a:schemeClr val="bg1"/>
              </a:solidFill>
              <a:effectLst/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1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802988" cy="5139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068" y="4001294"/>
            <a:ext cx="122872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Страница с информацией о первом человеке в Космосе. </a:t>
            </a:r>
          </a:p>
          <a:p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На странице расположены: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сведения о первом человеке в Космосе, 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фотография </a:t>
            </a:r>
            <a:r>
              <a:rPr lang="ru-RU" dirty="0" err="1" smtClean="0">
                <a:solidFill>
                  <a:schemeClr val="bg1"/>
                </a:solidFill>
                <a:latin typeface="Canis Minor" pitchFamily="2" charset="0"/>
              </a:rPr>
              <a:t>Ю.Гагарина</a:t>
            </a:r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;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возможность просмотреть маленький видеоролик о запуске первого космонавта Земли;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интерактивный вопрос «Откуда произведен первый запуск ракеты в космос?». 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Варианты ответов: Гомельский аэропорт, Байконур, Домодедово</a:t>
            </a:r>
            <a:r>
              <a:rPr lang="en-US" dirty="0" smtClean="0">
                <a:solidFill>
                  <a:schemeClr val="bg1"/>
                </a:solidFill>
                <a:latin typeface="Canis Minor" pitchFamily="2" charset="0"/>
              </a:rPr>
              <a:t>;</a:t>
            </a:r>
            <a:endParaRPr lang="ru-RU" dirty="0" smtClean="0">
              <a:solidFill>
                <a:schemeClr val="bg1"/>
              </a:solidFill>
              <a:latin typeface="Canis Minor" pitchFamily="2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ссылка в виде космического аппарата для перехода на следующую страницу</a:t>
            </a:r>
            <a:endParaRPr lang="ru-RU" dirty="0">
              <a:solidFill>
                <a:schemeClr val="bg1"/>
              </a:solidFill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15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83" y="218253"/>
            <a:ext cx="10549237" cy="4383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317" y="4976634"/>
            <a:ext cx="12287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Страница «Беларусь помнит наследие Советского союза» предлагает пользователю ознакомиться с историей знаменитых космонавтов СССР и БССР: Ю. А. Гагарин, В. Терешкова, А. Леонов, П. Климук, В. Ковалёнок, О. </a:t>
            </a:r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Новицкий. 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Фотографии являются гиперссылками на биографии данных космонавтов</a:t>
            </a:r>
          </a:p>
        </p:txBody>
      </p:sp>
    </p:spTree>
    <p:extLst>
      <p:ext uri="{BB962C8B-B14F-4D97-AF65-F5344CB8AC3E}">
        <p14:creationId xmlns:p14="http://schemas.microsoft.com/office/powerpoint/2010/main" val="17535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1" y="68729"/>
            <a:ext cx="10095691" cy="4736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317" y="4976634"/>
            <a:ext cx="1132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Страница «Найдите космонавтов по фотографии» предлагает возможность найти космонавтов по изображению. Необходимо перетащить фотографию на блок с соответствующей фамилией, если соответствия нет, фотография не устанавливается</a:t>
            </a:r>
          </a:p>
        </p:txBody>
      </p:sp>
    </p:spTree>
    <p:extLst>
      <p:ext uri="{BB962C8B-B14F-4D97-AF65-F5344CB8AC3E}">
        <p14:creationId xmlns:p14="http://schemas.microsoft.com/office/powerpoint/2010/main" val="5276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7" y="211370"/>
            <a:ext cx="9539970" cy="4827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192480"/>
            <a:ext cx="10968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Страница 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повествует о распаде СССР. </a:t>
            </a:r>
            <a:endParaRPr lang="ru-RU" dirty="0" smtClean="0">
              <a:solidFill>
                <a:schemeClr val="bg1"/>
              </a:solidFill>
              <a:latin typeface="Canis Minor" pitchFamily="2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Белорусская 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Советская Социалистическая республика стала Республикой Беларусь, однако перестала входить в число космических Держав.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87" y="3010504"/>
            <a:ext cx="1797685" cy="70679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11" name="Рисунок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412" y="2141827"/>
            <a:ext cx="1504315" cy="71492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0106026" y="505263"/>
            <a:ext cx="1933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Правильными ответами считается СССР и БССР.</a:t>
            </a:r>
          </a:p>
        </p:txBody>
      </p:sp>
    </p:spTree>
    <p:extLst>
      <p:ext uri="{BB962C8B-B14F-4D97-AF65-F5344CB8AC3E}">
        <p14:creationId xmlns:p14="http://schemas.microsoft.com/office/powerpoint/2010/main" val="82803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19869"/>
            <a:ext cx="7659940" cy="3942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187" y="4407911"/>
            <a:ext cx="6581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Страница «</a:t>
            </a:r>
            <a:r>
              <a:rPr lang="ru-RU" dirty="0" err="1">
                <a:solidFill>
                  <a:schemeClr val="bg1"/>
                </a:solidFill>
                <a:latin typeface="Canis Minor" pitchFamily="2" charset="0"/>
              </a:rPr>
              <a:t>БелКа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» показывает, что, начиная, с 2012 года у Республики Беларусь появляются свои спутники: Белка (БКА) и БСУ АТ1 (спутник БГУ).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71" y="219869"/>
            <a:ext cx="2261870" cy="2556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14518" y="2921635"/>
            <a:ext cx="37623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В центре экрана располагается анимированная метка виртуальной реальности и движущиеся по орбите земли спутники </a:t>
            </a:r>
            <a:r>
              <a:rPr lang="ru-RU" dirty="0" err="1">
                <a:solidFill>
                  <a:schemeClr val="bg1"/>
                </a:solidFill>
                <a:latin typeface="Canis Minor" pitchFamily="2" charset="0"/>
              </a:rPr>
              <a:t>БелКа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 и спутник БГУ. При наведении на метку появляется виртуальная реальность в виде планеты Земля и вращающейся по орбите спутник Луна.</a:t>
            </a:r>
          </a:p>
        </p:txBody>
      </p:sp>
    </p:spTree>
    <p:extLst>
      <p:ext uri="{BB962C8B-B14F-4D97-AF65-F5344CB8AC3E}">
        <p14:creationId xmlns:p14="http://schemas.microsoft.com/office/powerpoint/2010/main" val="25191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37" y="365125"/>
            <a:ext cx="9431411" cy="463454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71650" y="5111571"/>
            <a:ext cx="8629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Следующая сцена показывает, что, начиная, с 2012 года Республика Беларусь принята в «Клуб космических Держав». </a:t>
            </a:r>
            <a:endParaRPr lang="ru-RU" dirty="0">
              <a:solidFill>
                <a:schemeClr val="bg1"/>
              </a:solidFill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57" y="267162"/>
            <a:ext cx="5940425" cy="273431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87" y="1254475"/>
            <a:ext cx="5940425" cy="266954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65853" y="4734736"/>
            <a:ext cx="9259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Страница «Собери картинку первого белорусского спутника» предоставляет возможность собрать «</a:t>
            </a:r>
            <a:r>
              <a:rPr lang="ru-RU" dirty="0" err="1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Пазл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-картинку» с изображением первого белорусского спутника. </a:t>
            </a:r>
            <a:endParaRPr lang="ru-RU" dirty="0">
              <a:solidFill>
                <a:schemeClr val="bg1"/>
              </a:solidFill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62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3" y="275926"/>
            <a:ext cx="8327092" cy="444536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75" y="447495"/>
            <a:ext cx="3395980" cy="1578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9426" y="5281198"/>
            <a:ext cx="9694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Страница «Использование космического пространства» содержит информацию о достижениях Республики Беларусь в космической </a:t>
            </a:r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отрасли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149262" y="2302572"/>
            <a:ext cx="28085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Каждая картинка содержит подсказку с тезисными словами к данному блоку информации</a:t>
            </a:r>
            <a:endParaRPr lang="ru-RU" dirty="0">
              <a:solidFill>
                <a:schemeClr val="bg1"/>
              </a:solidFill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3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91" y="365125"/>
            <a:ext cx="9712817" cy="466841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539551" y="5388570"/>
            <a:ext cx="9629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Страница «Для чего используют спутники?» показывает возможности применения спутниковых снимков белорусскими предприятиями и организациями </a:t>
            </a:r>
            <a:endParaRPr lang="ru-RU" dirty="0">
              <a:solidFill>
                <a:schemeClr val="bg1"/>
              </a:solidFill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9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43844" y="3598796"/>
            <a:ext cx="114362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Страница «Викторина» с тестом по истории космонавтики. </a:t>
            </a:r>
            <a:endParaRPr lang="ru-RU" sz="2000" dirty="0" smtClean="0">
              <a:solidFill>
                <a:schemeClr val="bg1"/>
              </a:solidFill>
              <a:latin typeface="Canis Minor" pitchFamily="2" charset="0"/>
              <a:ea typeface="Calibri" panose="020F0502020204030204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Пользователь </a:t>
            </a:r>
            <a:r>
              <a:rPr lang="ru-RU" sz="2000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должен ответить на поставленные вопросы. Если ответа нет, то и нет перехода к следующему вопросу. </a:t>
            </a:r>
            <a:endParaRPr lang="ru-RU" sz="2000" dirty="0" smtClean="0">
              <a:solidFill>
                <a:schemeClr val="bg1"/>
              </a:solidFill>
              <a:latin typeface="Canis Minor" pitchFamily="2" charset="0"/>
              <a:ea typeface="Calibri" panose="020F0502020204030204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После </a:t>
            </a:r>
            <a:r>
              <a:rPr lang="ru-RU" sz="2000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ответа на последний вопрос приложение выдаёт оценку и рекомендации по </a:t>
            </a:r>
            <a:r>
              <a:rPr lang="ru-RU" sz="2000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результатам</a:t>
            </a:r>
          </a:p>
          <a:p>
            <a:r>
              <a:rPr lang="ru-RU" sz="2000" dirty="0">
                <a:solidFill>
                  <a:schemeClr val="bg1"/>
                </a:solidFill>
                <a:latin typeface="Canis Minor" pitchFamily="2" charset="0"/>
              </a:rPr>
              <a:t>При нажатии на космический аппарат осуществляется переход на начальную страницу.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4" y="365125"/>
            <a:ext cx="5940425" cy="258254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/>
          <a:stretch/>
        </p:blipFill>
        <p:spPr>
          <a:xfrm>
            <a:off x="5728996" y="1215797"/>
            <a:ext cx="5371289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"/>
          <a:stretch/>
        </p:blipFill>
        <p:spPr>
          <a:xfrm>
            <a:off x="1083922" y="0"/>
            <a:ext cx="9795572" cy="66268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8200" y="640545"/>
            <a:ext cx="10515600" cy="5576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>
              <a:lnSpc>
                <a:spcPct val="11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создания проекта «Беларусь — космическая Держава» является популяризация космических достижений среди молодёжи, развитие интереса учащихся к достижениям в космической отрасли Республики Беларусь. </a:t>
            </a:r>
            <a:endParaRPr lang="en-US" sz="2400" dirty="0" smtClean="0">
              <a:solidFill>
                <a:schemeClr val="bg1"/>
              </a:solidFill>
              <a:latin typeface="Canis Minor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263" algn="just">
              <a:lnSpc>
                <a:spcPct val="110000"/>
              </a:lnSpc>
              <a:spcAft>
                <a:spcPts val="0"/>
              </a:spcAft>
            </a:pPr>
            <a:endParaRPr lang="en-US" sz="2400" dirty="0" smtClean="0">
              <a:solidFill>
                <a:schemeClr val="bg1"/>
              </a:solidFill>
              <a:latin typeface="Canis Minor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263" algn="just">
              <a:lnSpc>
                <a:spcPct val="110000"/>
              </a:lnSpc>
              <a:spcAft>
                <a:spcPts val="0"/>
              </a:spcAft>
            </a:pPr>
            <a:r>
              <a:rPr lang="ru-RU" sz="2400" dirty="0" smtClean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Основной </a:t>
            </a: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аудиторией данного программного продукта являются учащиеся. </a:t>
            </a:r>
            <a:endParaRPr lang="en-US" sz="2000" dirty="0" smtClean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indent="449263" algn="just">
              <a:lnSpc>
                <a:spcPct val="110000"/>
              </a:lnSpc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indent="449263" algn="just">
              <a:lnSpc>
                <a:spcPct val="110000"/>
              </a:lnSpc>
              <a:spcAft>
                <a:spcPts val="0"/>
              </a:spcAft>
            </a:pPr>
            <a:endParaRPr lang="en-US" sz="2000" dirty="0" smtClean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indent="449263" algn="just">
              <a:lnSpc>
                <a:spcPct val="110000"/>
              </a:lnSpc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indent="449263" algn="just">
              <a:lnSpc>
                <a:spcPct val="110000"/>
              </a:lnSpc>
              <a:spcAft>
                <a:spcPts val="0"/>
              </a:spcAft>
            </a:pPr>
            <a:r>
              <a:rPr lang="ru-RU" sz="2400" dirty="0" smtClean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Разработанный </a:t>
            </a: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программный продукт можно использовать на кураторских и классных </a:t>
            </a:r>
            <a:r>
              <a:rPr lang="ru-RU" sz="2400" dirty="0" smtClean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часах</a:t>
            </a:r>
            <a:r>
              <a:rPr lang="en-US" sz="2400" dirty="0" smtClean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для </a:t>
            </a: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развития чувства гордости за достижения </a:t>
            </a:r>
            <a:r>
              <a:rPr lang="ru-RU" sz="2400" dirty="0" smtClean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страны.</a:t>
            </a:r>
            <a:endParaRPr lang="ru-RU" sz="2000" dirty="0">
              <a:solidFill>
                <a:schemeClr val="bg1"/>
              </a:solidFill>
              <a:effectLst/>
              <a:latin typeface="Canis Minor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80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 descr="Вырезка экрана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29" y="915587"/>
            <a:ext cx="9286404" cy="3129376"/>
          </a:xfr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06" y="4194939"/>
            <a:ext cx="1973580" cy="99822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46" y="3372002"/>
            <a:ext cx="3554730" cy="207327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321698" y="5611195"/>
            <a:ext cx="9181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Загрузка 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игрового </a:t>
            </a:r>
            <a:r>
              <a:rPr lang="ru-RU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приложения. </a:t>
            </a:r>
          </a:p>
          <a:p>
            <a:r>
              <a:rPr lang="ru-RU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Приложение находится 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в Интернете</a:t>
            </a:r>
            <a:r>
              <a:rPr lang="ru-RU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.</a:t>
            </a:r>
          </a:p>
          <a:p>
            <a:r>
              <a:rPr lang="ru-RU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Откроется кнопка «</a:t>
            </a:r>
            <a:r>
              <a:rPr lang="en-US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Run game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» </a:t>
            </a:r>
          </a:p>
        </p:txBody>
      </p:sp>
    </p:spTree>
    <p:extLst>
      <p:ext uri="{BB962C8B-B14F-4D97-AF65-F5344CB8AC3E}">
        <p14:creationId xmlns:p14="http://schemas.microsoft.com/office/powerpoint/2010/main" val="28089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206759" y="5338561"/>
            <a:ext cx="9778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При запуске экскурсии пользователю отобразятся трёхмерные модели космических объектов и временная шкала. При нажатии на кнопку «Старт» начнется автоматический отсчет времени (в годах) от 1933 до 2022. </a:t>
            </a:r>
          </a:p>
        </p:txBody>
      </p:sp>
      <p:pic>
        <p:nvPicPr>
          <p:cNvPr id="8" name="Рисунок 7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58" y="139959"/>
            <a:ext cx="9143317" cy="519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3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50507" y="5296237"/>
            <a:ext cx="114113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Каждый знаковый год будет появляться уведомление о появлении нового космического объекта и на орбите модели планеты Земля добавляется космический объект. </a:t>
            </a:r>
          </a:p>
        </p:txBody>
      </p:sp>
      <p:pic>
        <p:nvPicPr>
          <p:cNvPr id="6" name="Объект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73" y="262484"/>
            <a:ext cx="8625151" cy="49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8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27" y="147751"/>
            <a:ext cx="9709929" cy="539440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66927" y="5715298"/>
            <a:ext cx="103166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</a:rPr>
              <a:t>При нажатии на объект появляется информация о данном объекте. Информация анимирована для удобства чтения. Содержит графические изображения исторических объектов. </a:t>
            </a:r>
          </a:p>
        </p:txBody>
      </p:sp>
    </p:spTree>
    <p:extLst>
      <p:ext uri="{BB962C8B-B14F-4D97-AF65-F5344CB8AC3E}">
        <p14:creationId xmlns:p14="http://schemas.microsoft.com/office/powerpoint/2010/main" val="18894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63420" y="321862"/>
            <a:ext cx="11551298" cy="603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10000"/>
              </a:lnSpc>
              <a:spcAft>
                <a:spcPts val="0"/>
              </a:spcAft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</a:rPr>
              <a:t>Можно двигать бегунок времени самостоятельно.</a:t>
            </a:r>
          </a:p>
          <a:p>
            <a:pPr indent="450215" algn="just">
              <a:lnSpc>
                <a:spcPct val="110000"/>
              </a:lnSpc>
              <a:spcAft>
                <a:spcPts val="0"/>
              </a:spcAft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</a:rPr>
              <a:t>Передвигая временную шкалу появляется возможность перехода по годам, а также появляются мировые достижения в области космонавтики:</a:t>
            </a: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первый спутник Земли (СССР);</a:t>
            </a: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первые животные в Космосе (СССР);</a:t>
            </a: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первый человек в Космосе (СССР);</a:t>
            </a: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первый человек в открытом Космосе (СССР);</a:t>
            </a: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первый человек на Луне (США);</a:t>
            </a: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первая орбитальная станция (СССР);</a:t>
            </a: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первая жидкостная ракета (СССР);</a:t>
            </a: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первый корабль многоразового использования (США);</a:t>
            </a: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Международная космическая станция (СССР);</a:t>
            </a: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2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корабль «Вояджер-1» (США</a:t>
            </a:r>
            <a:r>
              <a:rPr lang="ru-RU" sz="2200" dirty="0" smtClean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);</a:t>
            </a: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200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белорусский </a:t>
            </a:r>
            <a:r>
              <a:rPr lang="ru-RU" sz="2200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космический аппарат «Белка» (Республика Беларусь)</a:t>
            </a:r>
            <a:endParaRPr lang="ru-RU" sz="2200" dirty="0">
              <a:solidFill>
                <a:schemeClr val="bg1"/>
              </a:solidFill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0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Вырезка экрана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2" y="254805"/>
            <a:ext cx="10957222" cy="2992248"/>
          </a:xfrm>
        </p:spPr>
      </p:pic>
      <p:sp>
        <p:nvSpPr>
          <p:cNvPr id="5" name="Прямоугольник 4"/>
          <p:cNvSpPr/>
          <p:nvPr/>
        </p:nvSpPr>
        <p:spPr>
          <a:xfrm>
            <a:off x="1228530" y="4237758"/>
            <a:ext cx="102387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При нажатии на кнопку откроется </a:t>
            </a:r>
            <a:r>
              <a:rPr lang="en-US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pdf 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документ с метками моделей планет и спутников планет Солнечной системы. </a:t>
            </a:r>
            <a:endParaRPr lang="ru-RU" dirty="0" smtClean="0">
              <a:solidFill>
                <a:schemeClr val="bg1"/>
              </a:solidFill>
              <a:latin typeface="Canis Minor" pitchFamily="2" charset="0"/>
              <a:ea typeface="Calibri" panose="020F050202020403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Документ 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состоит из 20 страниц. На каждой странице есть краткое описание космического объекта</a:t>
            </a:r>
            <a:r>
              <a:rPr lang="ru-RU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.</a:t>
            </a:r>
          </a:p>
          <a:p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Для использования приложения необходимо отсканировать </a:t>
            </a:r>
            <a:r>
              <a:rPr lang="en-US" dirty="0" smtClean="0">
                <a:solidFill>
                  <a:schemeClr val="bg1"/>
                </a:solidFill>
                <a:latin typeface="Canis Minor" pitchFamily="2" charset="0"/>
              </a:rPr>
              <a:t>QR-</a:t>
            </a:r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код.</a:t>
            </a:r>
            <a:endParaRPr lang="ru-RU" dirty="0">
              <a:solidFill>
                <a:schemeClr val="bg1"/>
              </a:solidFill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55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 descr="Вырезка экрана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0" y="365125"/>
            <a:ext cx="3167341" cy="4351338"/>
          </a:xfrm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57" y="4625980"/>
            <a:ext cx="1443013" cy="2783866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81" y="4695715"/>
            <a:ext cx="1584709" cy="216228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523" y="4853784"/>
            <a:ext cx="1546148" cy="2328259"/>
          </a:xfrm>
          <a:prstGeom prst="rect">
            <a:avLst/>
          </a:prstGeom>
        </p:spPr>
      </p:pic>
      <p:pic>
        <p:nvPicPr>
          <p:cNvPr id="8" name="Рисунок 7" descr="Вырезка экрана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97" y="365125"/>
            <a:ext cx="3368478" cy="4427320"/>
          </a:xfrm>
          <a:prstGeom prst="rect">
            <a:avLst/>
          </a:prstGeom>
        </p:spPr>
      </p:pic>
      <p:pic>
        <p:nvPicPr>
          <p:cNvPr id="9" name="Рисунок 8" descr="Вырезка экрана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79" y="365125"/>
            <a:ext cx="3241221" cy="44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6862" y="4721388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Canis Minor" pitchFamily="2" charset="0"/>
              </a:rPr>
              <a:t>СПАСИБО ЗА ВНИМАНИЕ.</a:t>
            </a:r>
            <a:endParaRPr lang="ru-RU" dirty="0">
              <a:solidFill>
                <a:schemeClr val="bg1"/>
              </a:solidFill>
              <a:latin typeface="Canis Minor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2216" y="370050"/>
            <a:ext cx="10515600" cy="4351338"/>
          </a:xfrm>
        </p:spPr>
        <p:txBody>
          <a:bodyPr>
            <a:normAutofit/>
          </a:bodyPr>
          <a:lstStyle/>
          <a:p>
            <a:pPr>
              <a:buFont typeface="Canis Minor" pitchFamily="2" charset="0"/>
              <a:buChar char="-"/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</a:rPr>
              <a:t>Благодаря простому и понятному интерфейсу пользователю не составит труда освоить программный продукт. Интерфейс выдержан в одном стиле и отвечает всем требованиям, предъявляемым к пользовательским интерфейсам, а также соответствует современным стандартам.</a:t>
            </a:r>
          </a:p>
          <a:p>
            <a:pPr>
              <a:buFont typeface="Canis Minor" pitchFamily="2" charset="0"/>
              <a:buChar char="-"/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</a:rPr>
              <a:t>Актуальность разработанного приложения заключается в востребованности данного ПО вследствие увеличения темпов информатизации сферы образования в Республике Беларусь и странах СНГ.</a:t>
            </a:r>
          </a:p>
          <a:p>
            <a:pPr>
              <a:buFont typeface="Canis Minor" pitchFamily="2" charset="0"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834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"/>
          <a:stretch/>
        </p:blipFill>
        <p:spPr>
          <a:xfrm>
            <a:off x="1093253" y="196341"/>
            <a:ext cx="9795572" cy="66268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33239" y="365125"/>
            <a:ext cx="10515600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1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Для достижения поставленной цели были решены следующие задачи:</a:t>
            </a:r>
            <a:endParaRPr lang="ru-RU" sz="2000" dirty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изучение достижений Республики Беларусь в космической индустрии;</a:t>
            </a:r>
            <a:endParaRPr lang="ru-RU" sz="2000" dirty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формирование научного космического мировоззрения;</a:t>
            </a:r>
            <a:endParaRPr lang="ru-RU" sz="2000" dirty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использование знаний о Космосе для духовно-нравственного воспитания учащихся</a:t>
            </a:r>
            <a:r>
              <a:rPr lang="ru-RU" sz="2400" dirty="0" smtClean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56522" y="4256419"/>
            <a:ext cx="97372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разработанный программный продукт позволит изучить информацию о достижениях Республики Беларусь в области космических технологий, а также закрепить полученные знания с помощью обучающих игр.</a:t>
            </a:r>
            <a:endParaRPr lang="ru-RU" sz="2400" dirty="0">
              <a:solidFill>
                <a:schemeClr val="bg1"/>
              </a:solidFill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"/>
          <a:stretch/>
        </p:blipFill>
        <p:spPr>
          <a:xfrm>
            <a:off x="1093253" y="196341"/>
            <a:ext cx="9795572" cy="66268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61409" y="196341"/>
            <a:ext cx="10792391" cy="644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1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Данное приложение включает в себя:</a:t>
            </a:r>
            <a:endParaRPr lang="ru-RU" dirty="0">
              <a:solidFill>
                <a:schemeClr val="bg1"/>
              </a:solidFill>
              <a:latin typeface="Canis Minor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17145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теоретические сведения об этапах исследования космического пространства;</a:t>
            </a:r>
            <a:endParaRPr lang="ru-RU" sz="2000" dirty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marL="342900" marR="17145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теоретические сведения о космических исследованиях;</a:t>
            </a:r>
            <a:endParaRPr lang="ru-RU" sz="2000" dirty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marL="342900" marR="17145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теоретические сведения о ключевых лицах в исследованиях Космоса;</a:t>
            </a:r>
            <a:endParaRPr lang="ru-RU" sz="2000" dirty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marL="342900" marR="17145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«Виртуальное путешествие в историю освоения космоса», позволяющее изучить этапы развития космонавтики;</a:t>
            </a:r>
            <a:endParaRPr lang="ru-RU" sz="2000" dirty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"/>
              <a:tabLst>
                <a:tab pos="630555" algn="l"/>
              </a:tabLst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«Виртуальное путешествие по Солнечной системе», позволяющее с помощью технологии </a:t>
            </a:r>
            <a:r>
              <a:rPr lang="en-US" sz="2400" dirty="0" err="1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Vuforia</a:t>
            </a:r>
            <a:r>
              <a:rPr lang="en-US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создать виртуальные образы планет и спутников Солнечной системы;</a:t>
            </a:r>
            <a:endParaRPr lang="ru-RU" sz="2000" dirty="0">
              <a:solidFill>
                <a:schemeClr val="bg1"/>
              </a:solidFill>
              <a:latin typeface="Canis Minor" pitchFamily="2" charset="0"/>
              <a:ea typeface="Times New Roman" panose="02020603050405020304" pitchFamily="18" charset="0"/>
            </a:endParaRPr>
          </a:p>
          <a:p>
            <a:pPr marL="342900" marR="17145" lvl="0" indent="-342900" algn="just">
              <a:lnSpc>
                <a:spcPct val="11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Times New Roman" panose="02020603050405020304" pitchFamily="18" charset="0"/>
              </a:rPr>
              <a:t>интерактивные задания, дающие пользователю возможность проверить свои знания.</a:t>
            </a:r>
            <a:endParaRPr lang="ru-RU" sz="2000" dirty="0">
              <a:solidFill>
                <a:schemeClr val="bg1"/>
              </a:solidFill>
              <a:effectLst/>
              <a:latin typeface="Canis Minor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Объект 3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"/>
          <a:stretch/>
        </p:blipFill>
        <p:spPr>
          <a:xfrm>
            <a:off x="1021710" y="231138"/>
            <a:ext cx="9795572" cy="66268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8200" y="365125"/>
            <a:ext cx="10330543" cy="611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10000"/>
              </a:lnSpc>
              <a:spcAft>
                <a:spcPts val="0"/>
              </a:spcAft>
            </a:pPr>
            <a:r>
              <a:rPr lang="ru-RU" sz="2400" dirty="0">
                <a:solidFill>
                  <a:schemeClr val="bg1"/>
                </a:solidFill>
                <a:latin typeface="Canis Minor" pitchFamily="2" charset="0"/>
              </a:rPr>
              <a:t>Проект состоит из трех частей. </a:t>
            </a:r>
            <a:endParaRPr lang="ru-RU" sz="2400" dirty="0" smtClean="0">
              <a:solidFill>
                <a:schemeClr val="bg1"/>
              </a:solidFill>
              <a:latin typeface="Canis Minor" pitchFamily="2" charset="0"/>
            </a:endParaRPr>
          </a:p>
          <a:p>
            <a:pPr indent="450215" algn="just">
              <a:lnSpc>
                <a:spcPct val="110000"/>
              </a:lnSpc>
              <a:spcAft>
                <a:spcPts val="0"/>
              </a:spcAft>
            </a:pPr>
            <a:endParaRPr lang="ru-RU" sz="2400" dirty="0" smtClean="0">
              <a:solidFill>
                <a:schemeClr val="bg1"/>
              </a:solidFill>
              <a:latin typeface="Canis Minor" pitchFamily="2" charset="0"/>
            </a:endParaRPr>
          </a:p>
          <a:p>
            <a:pPr indent="450215" algn="just">
              <a:lnSpc>
                <a:spcPct val="110000"/>
              </a:lnSpc>
              <a:spcAft>
                <a:spcPts val="0"/>
              </a:spcAft>
            </a:pPr>
            <a:r>
              <a:rPr lang="ru-RU" sz="2400" dirty="0" smtClean="0">
                <a:solidFill>
                  <a:schemeClr val="bg1"/>
                </a:solidFill>
                <a:latin typeface="Canis Minor" pitchFamily="2" charset="0"/>
              </a:rPr>
              <a:t>Первая </a:t>
            </a:r>
            <a:r>
              <a:rPr lang="ru-RU" sz="2400" dirty="0">
                <a:solidFill>
                  <a:schemeClr val="bg1"/>
                </a:solidFill>
                <a:latin typeface="Canis Minor" pitchFamily="2" charset="0"/>
              </a:rPr>
              <a:t>часть оформлена в виде </a:t>
            </a:r>
            <a:r>
              <a:rPr lang="en-US" sz="2400" dirty="0">
                <a:solidFill>
                  <a:schemeClr val="bg1"/>
                </a:solidFill>
                <a:latin typeface="Canis Minor" pitchFamily="2" charset="0"/>
              </a:rPr>
              <a:t>html</a:t>
            </a:r>
            <a:r>
              <a:rPr lang="ru-RU" sz="2400" dirty="0">
                <a:solidFill>
                  <a:schemeClr val="bg1"/>
                </a:solidFill>
                <a:latin typeface="Canis Minor" pitchFamily="2" charset="0"/>
              </a:rPr>
              <a:t>-приложения и повествует историю освоения космического </a:t>
            </a:r>
            <a:r>
              <a:rPr lang="ru-RU" sz="2400" dirty="0" smtClean="0">
                <a:solidFill>
                  <a:schemeClr val="bg1"/>
                </a:solidFill>
                <a:latin typeface="Canis Minor" pitchFamily="2" charset="0"/>
              </a:rPr>
              <a:t>пространства.</a:t>
            </a:r>
          </a:p>
          <a:p>
            <a:pPr indent="450215" algn="just">
              <a:lnSpc>
                <a:spcPct val="110000"/>
              </a:lnSpc>
              <a:spcAft>
                <a:spcPts val="0"/>
              </a:spcAft>
            </a:pPr>
            <a:endParaRPr lang="ru-RU" sz="2400" dirty="0" smtClean="0">
              <a:solidFill>
                <a:schemeClr val="bg1"/>
              </a:solidFill>
              <a:latin typeface="Canis Minor" pitchFamily="2" charset="0"/>
            </a:endParaRPr>
          </a:p>
          <a:p>
            <a:pPr indent="450215" algn="just">
              <a:lnSpc>
                <a:spcPct val="110000"/>
              </a:lnSpc>
              <a:spcAft>
                <a:spcPts val="0"/>
              </a:spcAft>
            </a:pPr>
            <a:r>
              <a:rPr lang="ru-RU" sz="2400" dirty="0" smtClean="0">
                <a:solidFill>
                  <a:schemeClr val="bg1"/>
                </a:solidFill>
                <a:latin typeface="Canis Minor" pitchFamily="2" charset="0"/>
              </a:rPr>
              <a:t>Вторая часть - это  </a:t>
            </a:r>
            <a:r>
              <a:rPr lang="ru-RU" sz="2400" dirty="0">
                <a:solidFill>
                  <a:schemeClr val="bg1"/>
                </a:solidFill>
                <a:latin typeface="Canis Minor" pitchFamily="2" charset="0"/>
              </a:rPr>
              <a:t>виртуальная экскурсия по планетам Солнечной системы (выполнено с использованием технологии </a:t>
            </a:r>
            <a:r>
              <a:rPr lang="en-US" sz="2400" dirty="0" err="1">
                <a:solidFill>
                  <a:schemeClr val="bg1"/>
                </a:solidFill>
                <a:latin typeface="Canis Minor" pitchFamily="2" charset="0"/>
              </a:rPr>
              <a:t>Vuforia</a:t>
            </a:r>
            <a:r>
              <a:rPr lang="ru-RU" sz="2400" dirty="0" smtClean="0">
                <a:solidFill>
                  <a:schemeClr val="bg1"/>
                </a:solidFill>
                <a:latin typeface="Canis Minor" pitchFamily="2" charset="0"/>
              </a:rPr>
              <a:t>)</a:t>
            </a:r>
          </a:p>
          <a:p>
            <a:pPr indent="450215" algn="just">
              <a:lnSpc>
                <a:spcPct val="110000"/>
              </a:lnSpc>
              <a:spcAft>
                <a:spcPts val="0"/>
              </a:spcAft>
            </a:pPr>
            <a:endParaRPr lang="ru-RU" sz="2400" dirty="0" smtClean="0">
              <a:solidFill>
                <a:schemeClr val="bg1"/>
              </a:solidFill>
              <a:latin typeface="Canis Minor" pitchFamily="2" charset="0"/>
            </a:endParaRPr>
          </a:p>
          <a:p>
            <a:pPr indent="450215" algn="just">
              <a:lnSpc>
                <a:spcPct val="110000"/>
              </a:lnSpc>
              <a:spcAft>
                <a:spcPts val="0"/>
              </a:spcAft>
            </a:pPr>
            <a:r>
              <a:rPr lang="ru-RU" sz="2400" dirty="0" smtClean="0">
                <a:solidFill>
                  <a:schemeClr val="bg1"/>
                </a:solidFill>
                <a:latin typeface="Canis Minor" pitchFamily="2" charset="0"/>
              </a:rPr>
              <a:t>Третья часть виртуальное </a:t>
            </a:r>
            <a:r>
              <a:rPr lang="ru-RU" sz="2400" dirty="0">
                <a:solidFill>
                  <a:schemeClr val="bg1"/>
                </a:solidFill>
                <a:latin typeface="Canis Minor" pitchFamily="2" charset="0"/>
              </a:rPr>
              <a:t>путешествие в историю освоения космоса (выполнено с использованием </a:t>
            </a:r>
            <a:r>
              <a:rPr lang="en-US" sz="2400" dirty="0">
                <a:solidFill>
                  <a:schemeClr val="bg1"/>
                </a:solidFill>
                <a:latin typeface="Canis Minor" pitchFamily="2" charset="0"/>
              </a:rPr>
              <a:t>C</a:t>
            </a:r>
            <a:r>
              <a:rPr lang="ru-RU" sz="2400" dirty="0">
                <a:solidFill>
                  <a:schemeClr val="bg1"/>
                </a:solidFill>
                <a:latin typeface="Canis Minor" pitchFamily="2" charset="0"/>
              </a:rPr>
              <a:t>#, </a:t>
            </a:r>
            <a:r>
              <a:rPr lang="en-US" sz="2400" dirty="0">
                <a:solidFill>
                  <a:schemeClr val="bg1"/>
                </a:solidFill>
                <a:latin typeface="Canis Minor" pitchFamily="2" charset="0"/>
              </a:rPr>
              <a:t>Unity</a:t>
            </a:r>
            <a:r>
              <a:rPr lang="ru-RU" sz="2400" dirty="0">
                <a:solidFill>
                  <a:schemeClr val="bg1"/>
                </a:solidFill>
                <a:latin typeface="Canis Minor" pitchFamily="2" charset="0"/>
              </a:rPr>
              <a:t>).</a:t>
            </a:r>
          </a:p>
          <a:p>
            <a:r>
              <a:rPr lang="ru-RU" sz="2400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При запуске проекта пользователю отображается «Главная страница»</a:t>
            </a:r>
            <a:endParaRPr lang="ru-RU" sz="2400" dirty="0">
              <a:solidFill>
                <a:schemeClr val="bg1"/>
              </a:solidFill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52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31"/>
            <a:ext cx="12192000" cy="67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8497" y="3405674"/>
            <a:ext cx="11075437" cy="3554963"/>
          </a:xfrm>
        </p:spPr>
        <p:txBody>
          <a:bodyPr>
            <a:noAutofit/>
          </a:bodyPr>
          <a:lstStyle/>
          <a:p>
            <a:pPr algn="l"/>
            <a:r>
              <a:rPr lang="ru-RU" sz="1400" dirty="0">
                <a:solidFill>
                  <a:schemeClr val="bg1"/>
                </a:solidFill>
                <a:latin typeface="Canis Minor" pitchFamily="2" charset="0"/>
              </a:rPr>
              <a:t>На «Главной странице» располагаются:</a:t>
            </a:r>
          </a:p>
          <a:p>
            <a:pPr lvl="0" algn="l"/>
            <a:r>
              <a:rPr lang="ru-RU" sz="1400" dirty="0">
                <a:solidFill>
                  <a:schemeClr val="bg1"/>
                </a:solidFill>
                <a:latin typeface="Canis Minor" pitchFamily="2" charset="0"/>
              </a:rPr>
              <a:t>название проекта;</a:t>
            </a:r>
          </a:p>
          <a:p>
            <a:pPr lvl="0" algn="l"/>
            <a:r>
              <a:rPr lang="ru-RU" sz="1400" dirty="0">
                <a:solidFill>
                  <a:schemeClr val="bg1"/>
                </a:solidFill>
                <a:latin typeface="Canis Minor" pitchFamily="2" charset="0"/>
              </a:rPr>
              <a:t>государственная символика Республики Беларусь;</a:t>
            </a:r>
          </a:p>
          <a:p>
            <a:pPr lvl="0" algn="l"/>
            <a:r>
              <a:rPr lang="ru-RU" sz="1400" dirty="0">
                <a:solidFill>
                  <a:schemeClr val="bg1"/>
                </a:solidFill>
                <a:latin typeface="Canis Minor" pitchFamily="2" charset="0"/>
              </a:rPr>
              <a:t>интерактивный вопрос с вариантами ответов ДА и НЕТ;</a:t>
            </a:r>
          </a:p>
          <a:p>
            <a:pPr lvl="0" algn="l"/>
            <a:r>
              <a:rPr lang="ru-RU" sz="1400" dirty="0">
                <a:solidFill>
                  <a:schemeClr val="bg1"/>
                </a:solidFill>
                <a:latin typeface="Canis Minor" pitchFamily="2" charset="0"/>
              </a:rPr>
              <a:t>возможность выбрать аппарат для космического путешествия (три анимированных космических аппарата);</a:t>
            </a:r>
          </a:p>
          <a:p>
            <a:pPr lvl="0" algn="l"/>
            <a:r>
              <a:rPr lang="ru-RU" sz="1400" dirty="0">
                <a:solidFill>
                  <a:schemeClr val="bg1"/>
                </a:solidFill>
                <a:latin typeface="Canis Minor" pitchFamily="2" charset="0"/>
              </a:rPr>
              <a:t>анимация космического пространства в виде контуров Республики Беларусь;</a:t>
            </a:r>
          </a:p>
          <a:p>
            <a:pPr lvl="0" algn="l"/>
            <a:r>
              <a:rPr lang="ru-RU" sz="1400" dirty="0">
                <a:solidFill>
                  <a:schemeClr val="bg1"/>
                </a:solidFill>
                <a:latin typeface="Canis Minor" pitchFamily="2" charset="0"/>
              </a:rPr>
              <a:t>кнопка «Виртуальное путешествие по Солнечной системе» переход на </a:t>
            </a:r>
            <a:r>
              <a:rPr lang="en-US" sz="1400" dirty="0">
                <a:solidFill>
                  <a:schemeClr val="bg1"/>
                </a:solidFill>
                <a:latin typeface="Canis Minor" pitchFamily="2" charset="0"/>
              </a:rPr>
              <a:t>pdf </a:t>
            </a:r>
            <a:r>
              <a:rPr lang="ru-RU" sz="1400" dirty="0">
                <a:solidFill>
                  <a:schemeClr val="bg1"/>
                </a:solidFill>
                <a:latin typeface="Canis Minor" pitchFamily="2" charset="0"/>
              </a:rPr>
              <a:t>документ с метками планет Солнечной системы;</a:t>
            </a:r>
          </a:p>
          <a:p>
            <a:pPr algn="l"/>
            <a:r>
              <a:rPr lang="ru-RU" sz="1400" dirty="0">
                <a:solidFill>
                  <a:schemeClr val="bg1"/>
                </a:solidFill>
                <a:latin typeface="Canis Minor" pitchFamily="2" charset="0"/>
              </a:rPr>
              <a:t>кнопка «Виртуальное путешествие в историю освоения космоса» переход в компьютерное приложение;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t="9774" r="1575" b="6324"/>
          <a:stretch/>
        </p:blipFill>
        <p:spPr bwMode="auto">
          <a:xfrm>
            <a:off x="2362247" y="135862"/>
            <a:ext cx="6469325" cy="31018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48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"/>
          <a:stretch/>
        </p:blipFill>
        <p:spPr>
          <a:xfrm>
            <a:off x="514995" y="785725"/>
            <a:ext cx="7839002" cy="3879581"/>
          </a:xfrm>
        </p:spPr>
      </p:pic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17" y="4369033"/>
            <a:ext cx="2028825" cy="223139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Рисунок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21" y="4369033"/>
            <a:ext cx="1412875" cy="223139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Рисунок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3" t="-8816" r="15005" b="31388"/>
          <a:stretch/>
        </p:blipFill>
        <p:spPr>
          <a:xfrm>
            <a:off x="9039828" y="743968"/>
            <a:ext cx="2604303" cy="55558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Рисунок 8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5" r="12623" b="36975"/>
          <a:stretch/>
        </p:blipFill>
        <p:spPr>
          <a:xfrm>
            <a:off x="8935654" y="1574192"/>
            <a:ext cx="2812649" cy="50666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371455" y="4665306"/>
            <a:ext cx="56484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anis Minor" pitchFamily="2" charset="0"/>
              </a:rPr>
              <a:t>Если навести приложение на изображение Земли, появится виртуальное изображение модели планета Земля со спутником Луны. Можно вращать модель земли руками. </a:t>
            </a:r>
            <a:endParaRPr lang="ru-RU" sz="1600" dirty="0" smtClean="0">
              <a:solidFill>
                <a:schemeClr val="bg1"/>
              </a:solidFill>
              <a:latin typeface="Canis Minor" pitchFamily="2" charset="0"/>
            </a:endParaRPr>
          </a:p>
          <a:p>
            <a:r>
              <a:rPr lang="ru-RU" sz="1600" dirty="0" smtClean="0">
                <a:solidFill>
                  <a:schemeClr val="bg1"/>
                </a:solidFill>
                <a:latin typeface="Canis Minor" pitchFamily="2" charset="0"/>
              </a:rPr>
              <a:t>При </a:t>
            </a:r>
            <a:r>
              <a:rPr lang="ru-RU" sz="1600" dirty="0">
                <a:solidFill>
                  <a:schemeClr val="bg1"/>
                </a:solidFill>
                <a:latin typeface="Canis Minor" pitchFamily="2" charset="0"/>
              </a:rPr>
              <a:t>нажатии на букву </a:t>
            </a:r>
            <a:r>
              <a:rPr lang="en-US" sz="1600" dirty="0">
                <a:solidFill>
                  <a:schemeClr val="bg1"/>
                </a:solidFill>
                <a:latin typeface="Canis Minor" pitchFamily="2" charset="0"/>
              </a:rPr>
              <a:t>I </a:t>
            </a:r>
            <a:r>
              <a:rPr lang="ru-RU" sz="1600" dirty="0">
                <a:solidFill>
                  <a:schemeClr val="bg1"/>
                </a:solidFill>
                <a:latin typeface="Canis Minor" pitchFamily="2" charset="0"/>
              </a:rPr>
              <a:t>можно прочитать теоретические сведения о планете Земля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2938" y="2259099"/>
            <a:ext cx="24711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Canis Minor" pitchFamily="2" charset="0"/>
              </a:rPr>
              <a:t>Интерактивный </a:t>
            </a:r>
            <a:r>
              <a:rPr lang="ru-RU" sz="1400" dirty="0">
                <a:solidFill>
                  <a:schemeClr val="bg1"/>
                </a:solidFill>
                <a:latin typeface="Canis Minor" pitchFamily="2" charset="0"/>
              </a:rPr>
              <a:t>вопрос с возможностью выбрать первый спутник. </a:t>
            </a:r>
            <a:endParaRPr lang="ru-RU" sz="1400" dirty="0" smtClean="0">
              <a:solidFill>
                <a:schemeClr val="bg1"/>
              </a:solidFill>
              <a:latin typeface="Canis Minor" pitchFamily="2" charset="0"/>
            </a:endParaRPr>
          </a:p>
          <a:p>
            <a:r>
              <a:rPr lang="ru-RU" sz="1400" dirty="0" smtClean="0">
                <a:solidFill>
                  <a:schemeClr val="bg1"/>
                </a:solidFill>
                <a:latin typeface="Canis Minor" pitchFamily="2" charset="0"/>
              </a:rPr>
              <a:t>В </a:t>
            </a:r>
            <a:r>
              <a:rPr lang="ru-RU" sz="1400" dirty="0">
                <a:solidFill>
                  <a:schemeClr val="bg1"/>
                </a:solidFill>
                <a:latin typeface="Canis Minor" pitchFamily="2" charset="0"/>
              </a:rPr>
              <a:t>случае правильного ответа спутник начинает двигаться по орбите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43697" y="365125"/>
            <a:ext cx="7707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Страница </a:t>
            </a:r>
            <a:r>
              <a:rPr lang="ru-RU" dirty="0">
                <a:solidFill>
                  <a:schemeClr val="bg1"/>
                </a:solidFill>
                <a:latin typeface="Canis Minor" pitchFamily="2" charset="0"/>
                <a:ea typeface="Calibri" panose="020F0502020204030204" pitchFamily="34" charset="0"/>
              </a:rPr>
              <a:t>с информацией о первом спутнике Земли</a:t>
            </a:r>
            <a:endParaRPr lang="ru-RU" dirty="0">
              <a:solidFill>
                <a:schemeClr val="bg1"/>
              </a:solidFill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02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 descr="Вырезка экрана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9" y="210896"/>
            <a:ext cx="8485856" cy="4076357"/>
          </a:xfrm>
        </p:spPr>
      </p:pic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57" y="4868925"/>
            <a:ext cx="1148080" cy="171767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38" y="4869560"/>
            <a:ext cx="929640" cy="171704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4606346" y="4868925"/>
            <a:ext cx="56484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anis Minor" pitchFamily="2" charset="0"/>
              </a:rPr>
              <a:t>Если навести приложение на изображение </a:t>
            </a:r>
            <a:r>
              <a:rPr lang="ru-RU" sz="1600" dirty="0" smtClean="0">
                <a:solidFill>
                  <a:schemeClr val="bg1"/>
                </a:solidFill>
                <a:latin typeface="Canis Minor" pitchFamily="2" charset="0"/>
              </a:rPr>
              <a:t>Солнечной системы, </a:t>
            </a:r>
            <a:r>
              <a:rPr lang="ru-RU" sz="1600" dirty="0">
                <a:solidFill>
                  <a:schemeClr val="bg1"/>
                </a:solidFill>
                <a:latin typeface="Canis Minor" pitchFamily="2" charset="0"/>
              </a:rPr>
              <a:t>появится виртуальное изображение модели </a:t>
            </a:r>
            <a:r>
              <a:rPr lang="ru-RU" sz="1600" dirty="0" smtClean="0">
                <a:solidFill>
                  <a:schemeClr val="bg1"/>
                </a:solidFill>
                <a:latin typeface="Canis Minor" pitchFamily="2" charset="0"/>
              </a:rPr>
              <a:t>планет Солнечной системы. </a:t>
            </a:r>
          </a:p>
          <a:p>
            <a:r>
              <a:rPr lang="ru-RU" sz="1600" dirty="0" smtClean="0">
                <a:solidFill>
                  <a:schemeClr val="bg1"/>
                </a:solidFill>
                <a:latin typeface="Canis Minor" pitchFamily="2" charset="0"/>
              </a:rPr>
              <a:t>При </a:t>
            </a:r>
            <a:r>
              <a:rPr lang="ru-RU" sz="1600" dirty="0">
                <a:solidFill>
                  <a:schemeClr val="bg1"/>
                </a:solidFill>
                <a:latin typeface="Canis Minor" pitchFamily="2" charset="0"/>
              </a:rPr>
              <a:t>нажатии на букву </a:t>
            </a:r>
            <a:r>
              <a:rPr lang="en-US" sz="1600" dirty="0">
                <a:solidFill>
                  <a:schemeClr val="bg1"/>
                </a:solidFill>
                <a:latin typeface="Canis Minor" pitchFamily="2" charset="0"/>
              </a:rPr>
              <a:t>I </a:t>
            </a:r>
            <a:r>
              <a:rPr lang="ru-RU" sz="1600" dirty="0">
                <a:solidFill>
                  <a:schemeClr val="bg1"/>
                </a:solidFill>
                <a:latin typeface="Canis Minor" pitchFamily="2" charset="0"/>
              </a:rPr>
              <a:t>можно прочитать теоретические сведения о </a:t>
            </a:r>
            <a:r>
              <a:rPr lang="ru-RU" sz="1600" dirty="0" smtClean="0">
                <a:solidFill>
                  <a:schemeClr val="bg1"/>
                </a:solidFill>
                <a:latin typeface="Canis Minor" pitchFamily="2" charset="0"/>
              </a:rPr>
              <a:t>Солнечной системе</a:t>
            </a:r>
            <a:endParaRPr lang="ru-RU" sz="1600" dirty="0">
              <a:solidFill>
                <a:schemeClr val="bg1"/>
              </a:solidFill>
              <a:latin typeface="Canis Minor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74269" y="973461"/>
            <a:ext cx="18479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anis Minor" pitchFamily="2" charset="0"/>
              </a:rPr>
              <a:t>В случае правильного ответа на странице начинается движение по изображения собак и появляется фотография собак Белки и Стрелки</a:t>
            </a: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906624" y="38377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solidFill>
                  <a:schemeClr val="bg1"/>
                </a:solidFill>
                <a:latin typeface="Canis Minor" pitchFamily="2" charset="0"/>
              </a:rPr>
              <a:t>Страница с информацией о первых животных в Космосе</a:t>
            </a:r>
            <a:endParaRPr lang="ru-RU" sz="2000" dirty="0">
              <a:solidFill>
                <a:schemeClr val="bg1"/>
              </a:solidFill>
              <a:latin typeface="Canis Mi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1108</Words>
  <Application>Microsoft Office PowerPoint</Application>
  <PresentationFormat>Широкоэкранный</PresentationFormat>
  <Paragraphs>103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Canis Minor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ВНИМАНИЕ.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21</cp:revision>
  <dcterms:created xsi:type="dcterms:W3CDTF">2022-11-14T07:43:40Z</dcterms:created>
  <dcterms:modified xsi:type="dcterms:W3CDTF">2022-11-15T10:22:23Z</dcterms:modified>
</cp:coreProperties>
</file>